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50" r:id="rId3"/>
    <p:sldId id="351" r:id="rId4"/>
    <p:sldId id="322" r:id="rId5"/>
    <p:sldId id="354" r:id="rId6"/>
    <p:sldId id="355" r:id="rId7"/>
    <p:sldId id="356" r:id="rId8"/>
    <p:sldId id="358" r:id="rId9"/>
    <p:sldId id="359" r:id="rId10"/>
    <p:sldId id="360" r:id="rId11"/>
    <p:sldId id="433" r:id="rId12"/>
    <p:sldId id="357" r:id="rId13"/>
    <p:sldId id="361" r:id="rId14"/>
    <p:sldId id="362"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31" r:id="rId45"/>
    <p:sldId id="434" r:id="rId46"/>
    <p:sldId id="414" r:id="rId47"/>
    <p:sldId id="418" r:id="rId48"/>
    <p:sldId id="420" r:id="rId49"/>
    <p:sldId id="421" r:id="rId50"/>
    <p:sldId id="422" r:id="rId51"/>
    <p:sldId id="428" r:id="rId52"/>
    <p:sldId id="412" r:id="rId53"/>
    <p:sldId id="411" r:id="rId54"/>
    <p:sldId id="429" r:id="rId55"/>
    <p:sldId id="415" r:id="rId56"/>
    <p:sldId id="425" r:id="rId57"/>
    <p:sldId id="424" r:id="rId58"/>
    <p:sldId id="426" r:id="rId59"/>
    <p:sldId id="427" r:id="rId60"/>
    <p:sldId id="432" r:id="rId61"/>
    <p:sldId id="440" r:id="rId62"/>
    <p:sldId id="403" r:id="rId63"/>
    <p:sldId id="404" r:id="rId64"/>
    <p:sldId id="402" r:id="rId65"/>
    <p:sldId id="349" r:id="rId66"/>
    <p:sldId id="405" r:id="rId67"/>
    <p:sldId id="436" r:id="rId68"/>
    <p:sldId id="441" r:id="rId69"/>
    <p:sldId id="437" r:id="rId70"/>
    <p:sldId id="435" r:id="rId71"/>
    <p:sldId id="438" r:id="rId72"/>
    <p:sldId id="439" r:id="rId73"/>
    <p:sldId id="406" r:id="rId74"/>
    <p:sldId id="36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5749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66</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67</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69</a:t>
            </a:fld>
            <a:endParaRPr lang="zh-CN" altLang="en-US"/>
          </a:p>
        </p:txBody>
      </p:sp>
    </p:spTree>
    <p:extLst>
      <p:ext uri="{BB962C8B-B14F-4D97-AF65-F5344CB8AC3E}">
        <p14:creationId xmlns:p14="http://schemas.microsoft.com/office/powerpoint/2010/main" val="1963783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70</a:t>
            </a:fld>
            <a:endParaRPr lang="zh-CN" altLang="en-US"/>
          </a:p>
        </p:txBody>
      </p:sp>
    </p:spTree>
    <p:extLst>
      <p:ext uri="{BB962C8B-B14F-4D97-AF65-F5344CB8AC3E}">
        <p14:creationId xmlns:p14="http://schemas.microsoft.com/office/powerpoint/2010/main" val="399137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71</a:t>
            </a:fld>
            <a:endParaRPr lang="zh-CN" altLang="en-US"/>
          </a:p>
        </p:txBody>
      </p:sp>
    </p:spTree>
    <p:extLst>
      <p:ext uri="{BB962C8B-B14F-4D97-AF65-F5344CB8AC3E}">
        <p14:creationId xmlns:p14="http://schemas.microsoft.com/office/powerpoint/2010/main" val="514078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72</a:t>
            </a:fld>
            <a:endParaRPr lang="zh-CN" altLang="en-US"/>
          </a:p>
        </p:txBody>
      </p:sp>
    </p:spTree>
    <p:extLst>
      <p:ext uri="{BB962C8B-B14F-4D97-AF65-F5344CB8AC3E}">
        <p14:creationId xmlns:p14="http://schemas.microsoft.com/office/powerpoint/2010/main" val="2204273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73</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12-8-2024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12-8-2024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12-8-2024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12-8-2024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12-8-2024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12-8-2024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12-8-2024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111" y="1209674"/>
            <a:ext cx="7885289" cy="4435475"/>
          </a:xfrm>
          <a:prstGeom prst="rect">
            <a:avLst/>
          </a:prstGeom>
        </p:spPr>
      </p:pic>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97083" y="4043847"/>
            <a:ext cx="242078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3070454" y="4043847"/>
            <a:ext cx="1760373" cy="1310754"/>
          </a:xfrm>
          <a:prstGeom prst="rect">
            <a:avLst/>
          </a:prstGeom>
        </p:spPr>
      </p:pic>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12-8-2024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b="1" dirty="0">
                <a:solidFill>
                  <a:srgbClr val="00B050"/>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9431079" y="121126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9431078" y="244593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9068508" y="121126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9068508" y="420587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12-8-2024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8599AC2C-57A1-CD1C-D729-BD9FC96028BF}"/>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6AD6FC9-98CF-53D6-3C43-748C6E66C5A1}"/>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CE7984B2-5038-DE79-ECC6-3255960C860A}"/>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p:txBody>
      </p:sp>
    </p:spTree>
    <p:extLst>
      <p:ext uri="{BB962C8B-B14F-4D97-AF65-F5344CB8AC3E}">
        <p14:creationId xmlns:p14="http://schemas.microsoft.com/office/powerpoint/2010/main" val="290550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Center of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435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7779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Very slow process</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8BAAC9F-4E0E-947A-7493-1EBFC86F416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12388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63</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12-8-2024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3100445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4" y="6299606"/>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82DBF6-185F-244B-8082-D708A2E09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895" y="857250"/>
            <a:ext cx="11491870" cy="5548419"/>
          </a:xfrm>
          <a:prstGeom prst="rect">
            <a:avLst/>
          </a:prstGeom>
        </p:spPr>
      </p:pic>
    </p:spTree>
    <p:extLst>
      <p:ext uri="{BB962C8B-B14F-4D97-AF65-F5344CB8AC3E}">
        <p14:creationId xmlns:p14="http://schemas.microsoft.com/office/powerpoint/2010/main" val="39729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7503157" y="2797627"/>
            <a:ext cx="3744433"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Rough </a:t>
            </a:r>
            <a:r>
              <a:rPr lang="en-US" altLang="zh-CN" dirty="0">
                <a:solidFill>
                  <a:schemeClr val="accent1"/>
                </a:solidFill>
                <a:latin typeface="Times New Roman" panose="02020603050405020304" pitchFamily="18" charset="0"/>
                <a:cs typeface="Times New Roman" panose="02020603050405020304" pitchFamily="18" charset="0"/>
              </a:rPr>
              <a:t>linearity</a:t>
            </a:r>
            <a:r>
              <a:rPr lang="en-US" altLang="zh-CN" dirty="0">
                <a:latin typeface="Times New Roman" panose="02020603050405020304" pitchFamily="18" charset="0"/>
                <a:cs typeface="Times New Roman" panose="02020603050405020304" pitchFamily="18" charset="0"/>
              </a:rPr>
              <a:t> can be observed</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Second-order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RT = 20s / BW </a:t>
            </a:r>
            <a:r>
              <a:rPr lang="en-US" altLang="zh-CN">
                <a:latin typeface="Times New Roman" panose="02020603050405020304" pitchFamily="18" charset="0"/>
                <a:cs typeface="Times New Roman" panose="02020603050405020304" pitchFamily="18" charset="0"/>
              </a:rPr>
              <a:t>= 0.0175 Hz</a:t>
            </a:r>
            <a:endParaRPr lang="en-US" altLang="zh-CN"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US" altLang="zh-CN" dirty="0">
                <a:solidFill>
                  <a:schemeClr val="accent1"/>
                </a:solidFill>
                <a:latin typeface="Times New Roman" panose="02020603050405020304" pitchFamily="18" charset="0"/>
                <a:cs typeface="Times New Roman" panose="02020603050405020304" pitchFamily="18" charset="0"/>
              </a:rPr>
              <a:t>MIMO</a:t>
            </a:r>
            <a:r>
              <a:rPr lang="en-US" altLang="zh-CN" dirty="0">
                <a:latin typeface="Times New Roman" panose="02020603050405020304" pitchFamily="18" charset="0"/>
                <a:cs typeface="Times New Roman" panose="02020603050405020304" pitchFamily="18" charset="0"/>
              </a:rPr>
              <a:t> system</a:t>
            </a:r>
          </a:p>
        </p:txBody>
      </p:sp>
      <p:pic>
        <p:nvPicPr>
          <p:cNvPr id="12" name="Picture 11">
            <a:extLst>
              <a:ext uri="{FF2B5EF4-FFF2-40B4-BE49-F238E27FC236}">
                <a16:creationId xmlns:a16="http://schemas.microsoft.com/office/drawing/2014/main" id="{0A510957-E673-C18D-BFC0-6FC9BECCCD9F}"/>
              </a:ext>
            </a:extLst>
          </p:cNvPr>
          <p:cNvPicPr>
            <a:picLocks noChangeAspect="1"/>
          </p:cNvPicPr>
          <p:nvPr/>
        </p:nvPicPr>
        <p:blipFill>
          <a:blip r:embed="rId4"/>
          <a:stretch>
            <a:fillRect/>
          </a:stretch>
        </p:blipFill>
        <p:spPr>
          <a:xfrm>
            <a:off x="7503157" y="1604396"/>
            <a:ext cx="2586924" cy="1101656"/>
          </a:xfrm>
          <a:prstGeom prst="rect">
            <a:avLst/>
          </a:prstGeom>
        </p:spPr>
      </p:pic>
      <p:pic>
        <p:nvPicPr>
          <p:cNvPr id="10" name="Picture 9">
            <a:extLst>
              <a:ext uri="{FF2B5EF4-FFF2-40B4-BE49-F238E27FC236}">
                <a16:creationId xmlns:a16="http://schemas.microsoft.com/office/drawing/2014/main" id="{56CFE712-5944-872C-18F7-2288A80A6727}"/>
              </a:ext>
            </a:extLst>
          </p:cNvPr>
          <p:cNvPicPr>
            <a:picLocks noChangeAspect="1"/>
          </p:cNvPicPr>
          <p:nvPr/>
        </p:nvPicPr>
        <p:blipFill>
          <a:blip r:embed="rId5"/>
          <a:stretch>
            <a:fillRect/>
          </a:stretch>
        </p:blipFill>
        <p:spPr>
          <a:xfrm>
            <a:off x="265509" y="924470"/>
            <a:ext cx="6191455" cy="5009060"/>
          </a:xfrm>
          <a:prstGeom prst="rect">
            <a:avLst/>
          </a:prstGeom>
        </p:spPr>
      </p:pic>
    </p:spTree>
    <p:extLst>
      <p:ext uri="{BB962C8B-B14F-4D97-AF65-F5344CB8AC3E}">
        <p14:creationId xmlns:p14="http://schemas.microsoft.com/office/powerpoint/2010/main" val="17093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2219"/>
            <a:ext cx="11587491" cy="5594585"/>
          </a:xfrm>
          <a:prstGeom prst="rect">
            <a:avLst/>
          </a:prstGeom>
        </p:spPr>
      </p:pic>
    </p:spTree>
    <p:extLst>
      <p:ext uri="{BB962C8B-B14F-4D97-AF65-F5344CB8AC3E}">
        <p14:creationId xmlns:p14="http://schemas.microsoft.com/office/powerpoint/2010/main" val="4068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722219"/>
            <a:ext cx="11587490" cy="5594585"/>
          </a:xfrm>
          <a:prstGeom prst="rect">
            <a:avLst/>
          </a:prstGeom>
        </p:spPr>
      </p:pic>
    </p:spTree>
    <p:extLst>
      <p:ext uri="{BB962C8B-B14F-4D97-AF65-F5344CB8AC3E}">
        <p14:creationId xmlns:p14="http://schemas.microsoft.com/office/powerpoint/2010/main" val="78877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74</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12-8-2024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5619</TotalTime>
  <Words>2341</Words>
  <Application>Microsoft Office PowerPoint</Application>
  <PresentationFormat>Widescreen</PresentationFormat>
  <Paragraphs>515</Paragraphs>
  <Slides>74</Slides>
  <Notes>62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Wake Mixing</vt:lpstr>
      <vt:lpstr>Helix --- MBC Transform</vt:lpstr>
      <vt:lpstr>Helix --- Inverse MBC Transform</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Analysis</vt:lpstr>
      <vt:lpstr>Center of Center</vt:lpstr>
      <vt:lpstr>FF theta – FF center (Bias)</vt:lpstr>
      <vt:lpstr>FF theta – FF center (Bias)</vt:lpstr>
      <vt:lpstr>FF theta – FF center (Bias)</vt:lpstr>
      <vt:lpstr>FF theta – FF center (Bias)</vt:lpstr>
      <vt:lpstr>FF theta – FF center (Bias)</vt:lpstr>
      <vt:lpstr>FF theta – FF center (Bias)</vt:lpstr>
      <vt:lpstr>FF theta – FF center Analysis</vt:lpstr>
      <vt:lpstr>What to control?</vt:lpstr>
      <vt:lpstr>What to control?</vt:lpstr>
      <vt:lpstr>HF theta – HF center</vt:lpstr>
      <vt:lpstr>HF theta – HF center</vt:lpstr>
      <vt:lpstr>HF theta – HF center</vt:lpstr>
      <vt:lpstr>HF theta – HF center</vt:lpstr>
      <vt:lpstr>HF theta – HF center</vt:lpstr>
      <vt:lpstr>HF theta – HF center Analysis</vt:lpstr>
      <vt:lpstr>FF theta – FF center (Amplitude)</vt:lpstr>
      <vt:lpstr>Research Question</vt:lpstr>
      <vt:lpstr>Control System Design</vt:lpstr>
      <vt:lpstr>Dead-time Delay</vt:lpstr>
      <vt:lpstr>Smith Predictor (CL Yaw Ctrl)</vt:lpstr>
      <vt:lpstr>Model-based Control</vt:lpstr>
      <vt:lpstr>System IDE --- data processing</vt:lpstr>
      <vt:lpstr>System IDE</vt:lpstr>
      <vt:lpstr>System IDE</vt:lpstr>
      <vt:lpstr>System IDE</vt:lpstr>
      <vt:lpstr>Current Issue</vt:lpstr>
      <vt:lpstr>Current Issue</vt:lpstr>
      <vt:lpstr>Next Step</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347</cp:revision>
  <dcterms:created xsi:type="dcterms:W3CDTF">2024-06-06T10:17:08Z</dcterms:created>
  <dcterms:modified xsi:type="dcterms:W3CDTF">2024-08-12T14:28:09Z</dcterms:modified>
</cp:coreProperties>
</file>